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Roboto Medium"/>
      <p:regular r:id="rId31"/>
      <p:bold r:id="rId32"/>
      <p:italic r:id="rId33"/>
      <p:boldItalic r:id="rId34"/>
    </p:embeddedFont>
    <p:embeddedFont>
      <p:font typeface="Google Sans"/>
      <p:regular r:id="rId35"/>
      <p:bold r:id="rId36"/>
      <p:italic r:id="rId37"/>
      <p:boldItalic r:id="rId38"/>
    </p:embeddedFont>
    <p:embeddedFont>
      <p:font typeface="Google Sans Medium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1772">
          <p15:clr>
            <a:srgbClr val="9AA0A6"/>
          </p15:clr>
        </p15:guide>
        <p15:guide id="4" pos="1908">
          <p15:clr>
            <a:srgbClr val="9AA0A6"/>
          </p15:clr>
        </p15:guide>
        <p15:guide id="5" pos="3753">
          <p15:clr>
            <a:srgbClr val="9AA0A6"/>
          </p15:clr>
        </p15:guide>
        <p15:guide id="6" pos="5332">
          <p15:clr>
            <a:srgbClr val="747775"/>
          </p15:clr>
        </p15:guide>
        <p15:guide id="7" orient="horz" pos="3096">
          <p15:clr>
            <a:srgbClr val="747775"/>
          </p15:clr>
        </p15:guide>
        <p15:guide id="8" orient="horz" pos="583">
          <p15:clr>
            <a:srgbClr val="747775"/>
          </p15:clr>
        </p15:guide>
        <p15:guide id="9" orient="horz" pos="2755">
          <p15:clr>
            <a:srgbClr val="747775"/>
          </p15:clr>
        </p15:guide>
        <p15:guide id="10" orient="horz" pos="2736">
          <p15:clr>
            <a:srgbClr val="747775"/>
          </p15:clr>
        </p15:guide>
        <p15:guide id="11" orient="horz" pos="2766">
          <p15:clr>
            <a:srgbClr val="747775"/>
          </p15:clr>
        </p15:guide>
        <p15:guide id="12" orient="horz" pos="956">
          <p15:clr>
            <a:srgbClr val="747775"/>
          </p15:clr>
        </p15:guide>
        <p15:guide id="13" pos="776">
          <p15:clr>
            <a:srgbClr val="747775"/>
          </p15:clr>
        </p15:guide>
        <p15:guide id="14" orient="horz" pos="2284">
          <p15:clr>
            <a:srgbClr val="747775"/>
          </p15:clr>
        </p15:guide>
        <p15:guide id="15" orient="horz" pos="79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1772"/>
        <p:guide pos="1908"/>
        <p:guide pos="3753"/>
        <p:guide pos="5332"/>
        <p:guide pos="3096" orient="horz"/>
        <p:guide pos="583" orient="horz"/>
        <p:guide pos="2755" orient="horz"/>
        <p:guide pos="2736" orient="horz"/>
        <p:guide pos="2766" orient="horz"/>
        <p:guide pos="956" orient="horz"/>
        <p:guide pos="776"/>
        <p:guide pos="2284" orient="horz"/>
        <p:guide pos="79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GoogleSansMedium-bold.fntdata"/><Relationship Id="rId20" Type="http://schemas.openxmlformats.org/officeDocument/2006/relationships/slide" Target="slides/slide15.xml"/><Relationship Id="rId42" Type="http://schemas.openxmlformats.org/officeDocument/2006/relationships/font" Target="fonts/GoogleSansMedium-boldItalic.fntdata"/><Relationship Id="rId41" Type="http://schemas.openxmlformats.org/officeDocument/2006/relationships/font" Target="fonts/GoogleSansMedium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edium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Medium-italic.fntdata"/><Relationship Id="rId10" Type="http://schemas.openxmlformats.org/officeDocument/2006/relationships/slide" Target="slides/slide5.xml"/><Relationship Id="rId32" Type="http://schemas.openxmlformats.org/officeDocument/2006/relationships/font" Target="fonts/RobotoMedium-bold.fntdata"/><Relationship Id="rId13" Type="http://schemas.openxmlformats.org/officeDocument/2006/relationships/slide" Target="slides/slide8.xml"/><Relationship Id="rId35" Type="http://schemas.openxmlformats.org/officeDocument/2006/relationships/font" Target="fonts/GoogleSans-regular.fntdata"/><Relationship Id="rId12" Type="http://schemas.openxmlformats.org/officeDocument/2006/relationships/slide" Target="slides/slide7.xml"/><Relationship Id="rId34" Type="http://schemas.openxmlformats.org/officeDocument/2006/relationships/font" Target="fonts/Roboto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GoogleSans-italic.fntdata"/><Relationship Id="rId14" Type="http://schemas.openxmlformats.org/officeDocument/2006/relationships/slide" Target="slides/slide9.xml"/><Relationship Id="rId36" Type="http://schemas.openxmlformats.org/officeDocument/2006/relationships/font" Target="fonts/GoogleSans-bold.fntdata"/><Relationship Id="rId17" Type="http://schemas.openxmlformats.org/officeDocument/2006/relationships/slide" Target="slides/slide12.xml"/><Relationship Id="rId39" Type="http://schemas.openxmlformats.org/officeDocument/2006/relationships/font" Target="fonts/GoogleSansMedium-regular.fntdata"/><Relationship Id="rId16" Type="http://schemas.openxmlformats.org/officeDocument/2006/relationships/slide" Target="slides/slide11.xml"/><Relationship Id="rId38" Type="http://schemas.openxmlformats.org/officeDocument/2006/relationships/font" Target="fonts/Google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110c44fbd7_1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110c44fbd7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6e30cc2d2d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6e30cc2d2d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6e30cc2d2d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6e30cc2d2d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6e30cc2d2d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6e30cc2d2d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6e30cc2d2d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6e30cc2d2d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6e30cc2d2d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6e30cc2d2d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6e30cc2d2d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6e30cc2d2d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6e30cc2d2d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6e30cc2d2d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6e30cc2d2d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6e30cc2d2d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6e30cc2d2d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6e30cc2d2d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6e30cc2d2d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6e30cc2d2d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4a1c6500bd_1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4a1c6500bd_1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6e30cc2d2d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6e30cc2d2d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60a9bc61b1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60a9bc61b1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6e30cc2d2d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6e30cc2d2d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6e30cc2d2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6e30cc2d2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6e30cc2d2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6e30cc2d2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6e30cc2d2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6e30cc2d2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e30cc2d2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e30cc2d2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e30cc2d2d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e30cc2d2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6e30cc2d2d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6e30cc2d2d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612975" y="282050"/>
            <a:ext cx="522300" cy="360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0">
                <a:solidFill>
                  <a:srgbClr val="EE4D2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buNone/>
              <a:defRPr b="0">
                <a:solidFill>
                  <a:srgbClr val="EE4D2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buNone/>
              <a:defRPr b="0">
                <a:solidFill>
                  <a:srgbClr val="EE4D2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buNone/>
              <a:defRPr b="0">
                <a:solidFill>
                  <a:srgbClr val="EE4D2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buNone/>
              <a:defRPr b="0">
                <a:solidFill>
                  <a:srgbClr val="EE4D2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buNone/>
              <a:defRPr b="0">
                <a:solidFill>
                  <a:srgbClr val="EE4D2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buNone/>
              <a:defRPr b="0">
                <a:solidFill>
                  <a:srgbClr val="EE4D2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buNone/>
              <a:defRPr b="0">
                <a:solidFill>
                  <a:srgbClr val="EE4D2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buNone/>
              <a:defRPr b="0">
                <a:solidFill>
                  <a:srgbClr val="EE4D2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 amt="0"/>
          </a:blip>
          <a:stretch>
            <a:fillRect/>
          </a:stretch>
        </p:blipFill>
        <p:spPr>
          <a:xfrm>
            <a:off x="1581675" y="1561775"/>
            <a:ext cx="5980625" cy="201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22414" l="0" r="0" t="0"/>
          <a:stretch/>
        </p:blipFill>
        <p:spPr>
          <a:xfrm>
            <a:off x="265951" y="171371"/>
            <a:ext cx="358321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1581675" y="1561775"/>
            <a:ext cx="5980625" cy="201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612975" y="282050"/>
            <a:ext cx="522300" cy="360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2626200" y="-6450"/>
            <a:ext cx="6517800" cy="5156400"/>
          </a:xfrm>
          <a:prstGeom prst="rect">
            <a:avLst/>
          </a:prstGeom>
          <a:solidFill>
            <a:srgbClr val="FFF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" name="Google Shape;20;p4"/>
          <p:cNvCxnSpPr/>
          <p:nvPr/>
        </p:nvCxnSpPr>
        <p:spPr>
          <a:xfrm>
            <a:off x="861225" y="273375"/>
            <a:ext cx="1268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" name="Google Shape;21;p4"/>
          <p:cNvCxnSpPr/>
          <p:nvPr/>
        </p:nvCxnSpPr>
        <p:spPr>
          <a:xfrm>
            <a:off x="2810375" y="273375"/>
            <a:ext cx="5802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" name="Google Shape;22;p4"/>
          <p:cNvPicPr preferRelativeResize="0"/>
          <p:nvPr/>
        </p:nvPicPr>
        <p:blipFill rotWithShape="1">
          <a:blip r:embed="rId2">
            <a:alphaModFix/>
          </a:blip>
          <a:srcRect b="22414" l="0" r="0" t="0"/>
          <a:stretch/>
        </p:blipFill>
        <p:spPr>
          <a:xfrm>
            <a:off x="265951" y="171371"/>
            <a:ext cx="358321" cy="393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" name="Google Shape;23;p4"/>
          <p:cNvCxnSpPr/>
          <p:nvPr/>
        </p:nvCxnSpPr>
        <p:spPr>
          <a:xfrm>
            <a:off x="8684150" y="272625"/>
            <a:ext cx="105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612975" y="282050"/>
            <a:ext cx="522300" cy="360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2626350" y="-6450"/>
            <a:ext cx="6553800" cy="5156400"/>
          </a:xfrm>
          <a:prstGeom prst="rect">
            <a:avLst/>
          </a:prstGeom>
          <a:solidFill>
            <a:srgbClr val="EE4C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" name="Google Shape;27;p5"/>
          <p:cNvCxnSpPr/>
          <p:nvPr/>
        </p:nvCxnSpPr>
        <p:spPr>
          <a:xfrm>
            <a:off x="861225" y="273375"/>
            <a:ext cx="1268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5"/>
          <p:cNvCxnSpPr/>
          <p:nvPr/>
        </p:nvCxnSpPr>
        <p:spPr>
          <a:xfrm>
            <a:off x="2810375" y="273375"/>
            <a:ext cx="5802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" name="Google Shape;29;p5"/>
          <p:cNvPicPr preferRelativeResize="0"/>
          <p:nvPr/>
        </p:nvPicPr>
        <p:blipFill rotWithShape="1">
          <a:blip r:embed="rId2">
            <a:alphaModFix/>
          </a:blip>
          <a:srcRect b="22414" l="0" r="0" t="0"/>
          <a:stretch/>
        </p:blipFill>
        <p:spPr>
          <a:xfrm>
            <a:off x="265951" y="171371"/>
            <a:ext cx="358321" cy="393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" name="Google Shape;30;p5"/>
          <p:cNvCxnSpPr/>
          <p:nvPr/>
        </p:nvCxnSpPr>
        <p:spPr>
          <a:xfrm>
            <a:off x="8684150" y="272625"/>
            <a:ext cx="105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612975" y="282050"/>
            <a:ext cx="522300" cy="360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4" name="Google Shape;34;p6"/>
          <p:cNvCxnSpPr/>
          <p:nvPr/>
        </p:nvCxnSpPr>
        <p:spPr>
          <a:xfrm>
            <a:off x="8684150" y="272625"/>
            <a:ext cx="105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" name="Google Shape;35;p6"/>
          <p:cNvCxnSpPr/>
          <p:nvPr/>
        </p:nvCxnSpPr>
        <p:spPr>
          <a:xfrm>
            <a:off x="861225" y="273375"/>
            <a:ext cx="1268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6"/>
          <p:cNvCxnSpPr/>
          <p:nvPr/>
        </p:nvCxnSpPr>
        <p:spPr>
          <a:xfrm>
            <a:off x="2810375" y="273375"/>
            <a:ext cx="5802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7" name="Google Shape;37;p6"/>
          <p:cNvPicPr preferRelativeResize="0"/>
          <p:nvPr/>
        </p:nvPicPr>
        <p:blipFill rotWithShape="1">
          <a:blip r:embed="rId2">
            <a:alphaModFix/>
          </a:blip>
          <a:srcRect b="22414" l="0" r="0" t="0"/>
          <a:stretch/>
        </p:blipFill>
        <p:spPr>
          <a:xfrm>
            <a:off x="265951" y="171371"/>
            <a:ext cx="358321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6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1581675" y="1561775"/>
            <a:ext cx="5980625" cy="201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">
  <p:cSld name="CUSTOM_1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 rotWithShape="1">
          <a:blip r:embed="rId2">
            <a:alphaModFix/>
          </a:blip>
          <a:srcRect b="22414" l="0" r="0" t="0"/>
          <a:stretch/>
        </p:blipFill>
        <p:spPr>
          <a:xfrm>
            <a:off x="265951" y="171371"/>
            <a:ext cx="358321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" name="Google Shape;42;p7"/>
          <p:cNvCxnSpPr/>
          <p:nvPr/>
        </p:nvCxnSpPr>
        <p:spPr>
          <a:xfrm>
            <a:off x="8684150" y="272625"/>
            <a:ext cx="105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7"/>
          <p:cNvCxnSpPr/>
          <p:nvPr/>
        </p:nvCxnSpPr>
        <p:spPr>
          <a:xfrm>
            <a:off x="861225" y="273375"/>
            <a:ext cx="194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" name="Google Shape;44;p7"/>
          <p:cNvCxnSpPr/>
          <p:nvPr/>
        </p:nvCxnSpPr>
        <p:spPr>
          <a:xfrm>
            <a:off x="2810375" y="273375"/>
            <a:ext cx="5802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rgbClr val="EE4B2C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8"/>
          <p:cNvPicPr preferRelativeResize="0"/>
          <p:nvPr/>
        </p:nvPicPr>
        <p:blipFill rotWithShape="1">
          <a:blip r:embed="rId3">
            <a:alphaModFix/>
          </a:blip>
          <a:srcRect b="22414" l="0" r="0" t="0"/>
          <a:stretch/>
        </p:blipFill>
        <p:spPr>
          <a:xfrm>
            <a:off x="265951" y="171371"/>
            <a:ext cx="358321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buNone/>
              <a:defRPr b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9" name="Google Shape;49;p8"/>
          <p:cNvCxnSpPr/>
          <p:nvPr/>
        </p:nvCxnSpPr>
        <p:spPr>
          <a:xfrm>
            <a:off x="8684150" y="272625"/>
            <a:ext cx="105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" name="Google Shape;50;p8"/>
          <p:cNvCxnSpPr/>
          <p:nvPr/>
        </p:nvCxnSpPr>
        <p:spPr>
          <a:xfrm>
            <a:off x="861225" y="273375"/>
            <a:ext cx="1948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8"/>
          <p:cNvCxnSpPr/>
          <p:nvPr/>
        </p:nvCxnSpPr>
        <p:spPr>
          <a:xfrm>
            <a:off x="2810375" y="273375"/>
            <a:ext cx="5802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bg>
      <p:bgPr>
        <a:solidFill>
          <a:srgbClr val="EDEEF0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4" name="Google Shape;54;p9"/>
          <p:cNvCxnSpPr/>
          <p:nvPr/>
        </p:nvCxnSpPr>
        <p:spPr>
          <a:xfrm>
            <a:off x="8684150" y="272625"/>
            <a:ext cx="105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9"/>
          <p:cNvCxnSpPr/>
          <p:nvPr/>
        </p:nvCxnSpPr>
        <p:spPr>
          <a:xfrm>
            <a:off x="861225" y="273375"/>
            <a:ext cx="1948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" name="Google Shape;56;p9"/>
          <p:cNvCxnSpPr/>
          <p:nvPr/>
        </p:nvCxnSpPr>
        <p:spPr>
          <a:xfrm>
            <a:off x="2810375" y="273375"/>
            <a:ext cx="5802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" name="Google Shape;57;p9"/>
          <p:cNvSpPr txBox="1"/>
          <p:nvPr>
            <p:ph type="title"/>
          </p:nvPr>
        </p:nvSpPr>
        <p:spPr>
          <a:xfrm>
            <a:off x="765900" y="251158"/>
            <a:ext cx="806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None/>
              <a:defRPr b="1" sz="11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oogle Sans"/>
              <a:buNone/>
              <a:defRPr b="1"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oogle Sans"/>
              <a:buNone/>
              <a:defRPr b="1"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oogle Sans"/>
              <a:buNone/>
              <a:defRPr b="1"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oogle Sans"/>
              <a:buNone/>
              <a:defRPr b="1"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oogle Sans"/>
              <a:buNone/>
              <a:defRPr b="1"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oogle Sans"/>
              <a:buNone/>
              <a:defRPr b="1"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oogle Sans"/>
              <a:buNone/>
              <a:defRPr b="1"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Google Sans"/>
              <a:buNone/>
              <a:defRPr b="1" sz="11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pic>
        <p:nvPicPr>
          <p:cNvPr id="58" name="Google Shape;58;p9"/>
          <p:cNvPicPr preferRelativeResize="0"/>
          <p:nvPr/>
        </p:nvPicPr>
        <p:blipFill rotWithShape="1">
          <a:blip r:embed="rId2">
            <a:alphaModFix/>
          </a:blip>
          <a:srcRect b="22414" l="0" r="0" t="0"/>
          <a:stretch/>
        </p:blipFill>
        <p:spPr>
          <a:xfrm>
            <a:off x="265951" y="171371"/>
            <a:ext cx="358321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_3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" name="Google Shape;61;p1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23275" y="282050"/>
            <a:ext cx="522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b="1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b="1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b="1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b="1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b="1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b="1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b="1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b="1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b="1" sz="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juejin.cn/post/7340307383505862696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rustwasm.github.io/docs/book/" TargetMode="External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rive.google.com/file/d/19kfbR-iRBNROFGOGdertIjcOHLsDzxhR/view?usp=sharing" TargetMode="External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juejin.cn/column/7353484906531618879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hyperlink" Target="https://www.paradeto.com/react-render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react.iamkasong.com/#%E5%AF%BC%E5%AD%A6%E8%A7%86%E9%A2%91" TargetMode="External"/><Relationship Id="rId4" Type="http://schemas.openxmlformats.org/officeDocument/2006/relationships/hyperlink" Target="https://juejin.cn/post/6858617093471633421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1"/>
          <p:cNvCxnSpPr/>
          <p:nvPr/>
        </p:nvCxnSpPr>
        <p:spPr>
          <a:xfrm>
            <a:off x="1792150" y="272625"/>
            <a:ext cx="5772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11"/>
          <p:cNvCxnSpPr/>
          <p:nvPr/>
        </p:nvCxnSpPr>
        <p:spPr>
          <a:xfrm>
            <a:off x="7558525" y="272625"/>
            <a:ext cx="1275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" name="Google Shape;69;p11"/>
          <p:cNvSpPr txBox="1"/>
          <p:nvPr/>
        </p:nvSpPr>
        <p:spPr>
          <a:xfrm>
            <a:off x="362925" y="4571900"/>
            <a:ext cx="83274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Regional Marketing Creative 2023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1"/>
          <p:cNvSpPr txBox="1"/>
          <p:nvPr/>
        </p:nvSpPr>
        <p:spPr>
          <a:xfrm>
            <a:off x="443800" y="2248500"/>
            <a:ext cx="8469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Implement React18 from Scratch, but WASM</a:t>
            </a:r>
            <a:endParaRPr b="1"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" name="Google Shape;71;p11"/>
          <p:cNvSpPr txBox="1"/>
          <p:nvPr/>
        </p:nvSpPr>
        <p:spPr>
          <a:xfrm>
            <a:off x="686368" y="128671"/>
            <a:ext cx="2974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DP FE Knowledge Sharing</a:t>
            </a:r>
            <a:endParaRPr b="1" sz="17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53" name="Google Shape;153;p20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20"/>
          <p:cNvSpPr txBox="1"/>
          <p:nvPr/>
        </p:nvSpPr>
        <p:spPr>
          <a:xfrm>
            <a:off x="273650" y="613250"/>
            <a:ext cx="2065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Catalogue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637950" y="1594875"/>
            <a:ext cx="437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471625" y="1181225"/>
            <a:ext cx="6075000" cy="24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Workflow (First Rendering)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Webassembly and Rust Introduction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WASM Introduction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62" name="Google Shape;162;p21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21"/>
          <p:cNvSpPr txBox="1"/>
          <p:nvPr/>
        </p:nvSpPr>
        <p:spPr>
          <a:xfrm>
            <a:off x="273650" y="613250"/>
            <a:ext cx="6774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Webassembly and Rust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Introduction - Webassembly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4" name="Google Shape;16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02250"/>
            <a:ext cx="4267019" cy="3888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5" name="Google Shape;16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4" y="1150125"/>
            <a:ext cx="4419779" cy="379309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71" name="Google Shape;171;p22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273650" y="613250"/>
            <a:ext cx="6774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Webassembly and Rust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Introduction - Webassembly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376000" y="1092550"/>
            <a:ext cx="6044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Eg: </a:t>
            </a:r>
            <a:r>
              <a:rPr lang="en" sz="18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Rust WebAssembly 实现视频实时滤镜效果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79" name="Google Shape;179;p23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0" name="Google Shape;180;p23"/>
          <p:cNvSpPr txBox="1"/>
          <p:nvPr/>
        </p:nvSpPr>
        <p:spPr>
          <a:xfrm>
            <a:off x="273650" y="613250"/>
            <a:ext cx="6774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Webassembly and Rust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Introduction - Rust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1" name="Google Shape;181;p23"/>
          <p:cNvSpPr txBox="1"/>
          <p:nvPr/>
        </p:nvSpPr>
        <p:spPr>
          <a:xfrm>
            <a:off x="376000" y="1092550"/>
            <a:ext cx="408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Manage memory manually (C, C++)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000" y="1554250"/>
            <a:ext cx="3305175" cy="1219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3" name="Google Shape;183;p23"/>
          <p:cNvSpPr txBox="1"/>
          <p:nvPr/>
        </p:nvSpPr>
        <p:spPr>
          <a:xfrm>
            <a:off x="702350" y="3164150"/>
            <a:ext cx="408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4" name="Google Shape;184;p23"/>
          <p:cNvSpPr txBox="1"/>
          <p:nvPr/>
        </p:nvSpPr>
        <p:spPr>
          <a:xfrm>
            <a:off x="110475" y="2987575"/>
            <a:ext cx="6075000" cy="12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Forget to free -&gt; Memory Leak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Use after free -&gt; Crash or Safe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ty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Problem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5" name="Google Shape;185;p23"/>
          <p:cNvSpPr txBox="1"/>
          <p:nvPr/>
        </p:nvSpPr>
        <p:spPr>
          <a:xfrm>
            <a:off x="3416975" y="1092550"/>
            <a:ext cx="571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Garbage Collection (JavaScript, Golang)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6" name="Google Shape;186;p23"/>
          <p:cNvSpPr txBox="1"/>
          <p:nvPr/>
        </p:nvSpPr>
        <p:spPr>
          <a:xfrm>
            <a:off x="5667875" y="2987575"/>
            <a:ext cx="60750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Stop the World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92" name="Google Shape;192;p24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3" name="Google Shape;193;p24"/>
          <p:cNvSpPr txBox="1"/>
          <p:nvPr/>
        </p:nvSpPr>
        <p:spPr>
          <a:xfrm>
            <a:off x="273650" y="613250"/>
            <a:ext cx="6774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Webassembly and Rust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Introduction - </a:t>
            </a: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Rust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4" name="Google Shape;194;p24"/>
          <p:cNvSpPr txBox="1"/>
          <p:nvPr/>
        </p:nvSpPr>
        <p:spPr>
          <a:xfrm>
            <a:off x="354725" y="1164300"/>
            <a:ext cx="60750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Auto memory management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No GC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00" name="Google Shape;200;p25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1" name="Google Shape;201;p25"/>
          <p:cNvSpPr txBox="1"/>
          <p:nvPr/>
        </p:nvSpPr>
        <p:spPr>
          <a:xfrm>
            <a:off x="273650" y="613250"/>
            <a:ext cx="6774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Webassembly and Rust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Introduction - Rust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02" name="Google Shape;20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575" y="1589650"/>
            <a:ext cx="4276725" cy="3429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3" name="Google Shape;20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9850" y="1589650"/>
            <a:ext cx="2571750" cy="224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4" name="Google Shape;20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5332" y="4130650"/>
            <a:ext cx="4460644" cy="88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05" name="Google Shape;205;p25"/>
          <p:cNvSpPr txBox="1"/>
          <p:nvPr/>
        </p:nvSpPr>
        <p:spPr>
          <a:xfrm>
            <a:off x="76200" y="1060600"/>
            <a:ext cx="8742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Eg: </a:t>
            </a: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Discover the dangling pointer problems in compilation stage by ownership mechanism</a:t>
            </a:r>
            <a:endParaRPr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1" name="Google Shape;211;p26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2" name="Google Shape;212;p26"/>
          <p:cNvSpPr txBox="1"/>
          <p:nvPr/>
        </p:nvSpPr>
        <p:spPr>
          <a:xfrm>
            <a:off x="273650" y="613250"/>
            <a:ext cx="6774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Webassembly and Rust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Introduction - Rust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13" name="Google Shape;2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09350"/>
            <a:ext cx="5396225" cy="388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6"/>
          <p:cNvSpPr/>
          <p:nvPr/>
        </p:nvSpPr>
        <p:spPr>
          <a:xfrm>
            <a:off x="755700" y="1723975"/>
            <a:ext cx="4526400" cy="1944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4775" y="2082063"/>
            <a:ext cx="3442975" cy="1943422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6"/>
          <p:cNvSpPr txBox="1"/>
          <p:nvPr/>
        </p:nvSpPr>
        <p:spPr>
          <a:xfrm>
            <a:off x="388350" y="1060600"/>
            <a:ext cx="882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Make problems be discovered earlier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7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2" name="Google Shape;222;p27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3" name="Google Shape;223;p27"/>
          <p:cNvSpPr txBox="1"/>
          <p:nvPr/>
        </p:nvSpPr>
        <p:spPr>
          <a:xfrm>
            <a:off x="273650" y="613250"/>
            <a:ext cx="6774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Webassembly and Rust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Introduction - Your First App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4" name="Google Shape;224;p27"/>
          <p:cNvSpPr txBox="1"/>
          <p:nvPr/>
        </p:nvSpPr>
        <p:spPr>
          <a:xfrm>
            <a:off x="354725" y="1164300"/>
            <a:ext cx="60750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Demo1: Handling DOM 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25" name="Google Shape;22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75" y="1680600"/>
            <a:ext cx="4274550" cy="2936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26" name="Google Shape;22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16475" y="1787900"/>
            <a:ext cx="4667825" cy="2721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32" name="Google Shape;232;p28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3" name="Google Shape;233;p28"/>
          <p:cNvSpPr txBox="1"/>
          <p:nvPr/>
        </p:nvSpPr>
        <p:spPr>
          <a:xfrm>
            <a:off x="273650" y="613250"/>
            <a:ext cx="6774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Webassembly and Rust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Introduction - Your First App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4" name="Google Shape;234;p28"/>
          <p:cNvSpPr txBox="1"/>
          <p:nvPr/>
        </p:nvSpPr>
        <p:spPr>
          <a:xfrm>
            <a:off x="354725" y="1164300"/>
            <a:ext cx="60750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Demo2: 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Encrypt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5" name="Google Shape;235;p28"/>
          <p:cNvSpPr txBox="1"/>
          <p:nvPr/>
        </p:nvSpPr>
        <p:spPr>
          <a:xfrm>
            <a:off x="5774875" y="2490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WASM File</a:t>
            </a:r>
            <a:endParaRPr/>
          </a:p>
        </p:txBody>
      </p:sp>
      <p:sp>
        <p:nvSpPr>
          <p:cNvPr id="236" name="Google Shape;236;p28"/>
          <p:cNvSpPr txBox="1"/>
          <p:nvPr/>
        </p:nvSpPr>
        <p:spPr>
          <a:xfrm>
            <a:off x="223975" y="4373400"/>
            <a:ext cx="77502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Can you implement the decrypt function according to WASM file?</a:t>
            </a:r>
            <a:endParaRPr i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37" name="Google Shape;23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725" y="1783350"/>
            <a:ext cx="3571875" cy="2286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43" name="Google Shape;243;p29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4" name="Google Shape;244;p29"/>
          <p:cNvSpPr txBox="1"/>
          <p:nvPr/>
        </p:nvSpPr>
        <p:spPr>
          <a:xfrm>
            <a:off x="273650" y="613250"/>
            <a:ext cx="2065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Catalogue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5" name="Google Shape;245;p29"/>
          <p:cNvSpPr txBox="1"/>
          <p:nvPr/>
        </p:nvSpPr>
        <p:spPr>
          <a:xfrm>
            <a:off x="637950" y="1594875"/>
            <a:ext cx="437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46" name="Google Shape;246;p29"/>
          <p:cNvSpPr txBox="1"/>
          <p:nvPr/>
        </p:nvSpPr>
        <p:spPr>
          <a:xfrm>
            <a:off x="471625" y="1181225"/>
            <a:ext cx="6075000" cy="24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Workflow (First Rendering)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Webassembly and Rust Introduction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WASM Introduction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8" name="Google Shape;78;p12"/>
          <p:cNvSpPr txBox="1"/>
          <p:nvPr/>
        </p:nvSpPr>
        <p:spPr>
          <a:xfrm>
            <a:off x="273650" y="613250"/>
            <a:ext cx="2065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Catalogue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9" name="Google Shape;79;p12"/>
          <p:cNvSpPr txBox="1"/>
          <p:nvPr/>
        </p:nvSpPr>
        <p:spPr>
          <a:xfrm>
            <a:off x="637950" y="1594875"/>
            <a:ext cx="437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0" name="Google Shape;80;p12"/>
          <p:cNvSpPr txBox="1"/>
          <p:nvPr/>
        </p:nvSpPr>
        <p:spPr>
          <a:xfrm>
            <a:off x="471625" y="1181225"/>
            <a:ext cx="6075000" cy="24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Workflow (First Rendering)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Webassembly and Rust Introduction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WASM Introduction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52" name="Google Shape;252;p30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3" name="Google Shape;253;p30"/>
          <p:cNvSpPr txBox="1"/>
          <p:nvPr/>
        </p:nvSpPr>
        <p:spPr>
          <a:xfrm>
            <a:off x="273650" y="613250"/>
            <a:ext cx="6774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How to implement React WASM?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4" name="Google Shape;254;p30"/>
          <p:cNvSpPr txBox="1"/>
          <p:nvPr/>
        </p:nvSpPr>
        <p:spPr>
          <a:xfrm>
            <a:off x="482400" y="16285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React WASM</a:t>
            </a:r>
            <a:endParaRPr/>
          </a:p>
        </p:txBody>
      </p:sp>
      <p:sp>
        <p:nvSpPr>
          <p:cNvPr id="255" name="Google Shape;255;p30"/>
          <p:cNvSpPr txBox="1"/>
          <p:nvPr/>
        </p:nvSpPr>
        <p:spPr>
          <a:xfrm>
            <a:off x="388350" y="1060600"/>
            <a:ext cx="8822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Easy: Part 1 + Part 2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0" name="Google Shape;260;p31"/>
          <p:cNvCxnSpPr/>
          <p:nvPr/>
        </p:nvCxnSpPr>
        <p:spPr>
          <a:xfrm>
            <a:off x="1792150" y="272625"/>
            <a:ext cx="5772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" name="Google Shape;261;p31"/>
          <p:cNvCxnSpPr/>
          <p:nvPr/>
        </p:nvCxnSpPr>
        <p:spPr>
          <a:xfrm>
            <a:off x="7558525" y="272625"/>
            <a:ext cx="1275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2" name="Google Shape;262;p31"/>
          <p:cNvSpPr txBox="1"/>
          <p:nvPr/>
        </p:nvSpPr>
        <p:spPr>
          <a:xfrm>
            <a:off x="362925" y="4571900"/>
            <a:ext cx="83274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Regional Marketing Creative 2023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31"/>
          <p:cNvSpPr txBox="1"/>
          <p:nvPr/>
        </p:nvSpPr>
        <p:spPr>
          <a:xfrm>
            <a:off x="307700" y="2161625"/>
            <a:ext cx="5905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End</a:t>
            </a:r>
            <a:endParaRPr b="1" sz="40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4" name="Google Shape;264;p31"/>
          <p:cNvSpPr txBox="1"/>
          <p:nvPr/>
        </p:nvSpPr>
        <p:spPr>
          <a:xfrm>
            <a:off x="2528850" y="1915325"/>
            <a:ext cx="4086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Q &amp; A</a:t>
            </a:r>
            <a:endParaRPr b="1" sz="72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273650" y="613250"/>
            <a:ext cx="2065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Catalogue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637950" y="1594875"/>
            <a:ext cx="437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471625" y="1181225"/>
            <a:ext cx="6075000" cy="24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Workflow (First Rendering)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Webassembly and Rust Introduction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WASM Introduction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273650" y="613250"/>
            <a:ext cx="4526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Workflow (First Rendering)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637950" y="1594875"/>
            <a:ext cx="437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98" name="Google Shape;9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4875" y="613250"/>
            <a:ext cx="3463174" cy="4432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9" name="Google Shape;99;p14"/>
          <p:cNvSpPr txBox="1"/>
          <p:nvPr/>
        </p:nvSpPr>
        <p:spPr>
          <a:xfrm>
            <a:off x="471625" y="1181225"/>
            <a:ext cx="6075000" cy="24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Preparation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Render 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Commit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05" name="Google Shape;105;p15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273650" y="613250"/>
            <a:ext cx="4526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Workflow - </a:t>
            </a: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Preparation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637950" y="1594875"/>
            <a:ext cx="437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4875" y="613250"/>
            <a:ext cx="3463174" cy="4432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9" name="Google Shape;10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650" y="1594875"/>
            <a:ext cx="4975095" cy="278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15" name="Google Shape;115;p16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273650" y="613250"/>
            <a:ext cx="4526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Workflow - </a:t>
            </a: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Render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7" name="Google Shape;11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4875" y="613250"/>
            <a:ext cx="3463174" cy="4432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8" name="Google Shape;118;p16"/>
          <p:cNvSpPr txBox="1"/>
          <p:nvPr/>
        </p:nvSpPr>
        <p:spPr>
          <a:xfrm>
            <a:off x="471625" y="1181225"/>
            <a:ext cx="60750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 </a:t>
            </a: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Build Fiber Tree &amp; Collect Effects 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471625" y="1674875"/>
            <a:ext cx="60750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beginWork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completeWork 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599975" y="3159400"/>
            <a:ext cx="39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Render Demo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26" name="Google Shape;126;p17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273650" y="613250"/>
            <a:ext cx="4526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Workflow - Render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8" name="Google Shape;12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4875" y="613250"/>
            <a:ext cx="3463174" cy="4432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9" name="Google Shape;12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300" y="1553400"/>
            <a:ext cx="5397874" cy="288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35" name="Google Shape;135;p18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18"/>
          <p:cNvSpPr txBox="1"/>
          <p:nvPr/>
        </p:nvSpPr>
        <p:spPr>
          <a:xfrm>
            <a:off x="273650" y="613250"/>
            <a:ext cx="4526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React Workflow - </a:t>
            </a: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Commit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7" name="Google Shape;1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4875" y="613250"/>
            <a:ext cx="3463174" cy="44321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descr="Commit" id="138" name="Google Shape;13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551" y="1419551"/>
            <a:ext cx="5449550" cy="28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/>
        </p:nvSpPr>
        <p:spPr>
          <a:xfrm>
            <a:off x="782175" y="271975"/>
            <a:ext cx="11652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React WASM</a:t>
            </a:r>
            <a:endParaRPr sz="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44" name="Google Shape;144;p19"/>
          <p:cNvSpPr txBox="1"/>
          <p:nvPr>
            <p:ph idx="12" type="sldNum"/>
          </p:nvPr>
        </p:nvSpPr>
        <p:spPr>
          <a:xfrm>
            <a:off x="8612975" y="282050"/>
            <a:ext cx="5223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ogle Sans"/>
                <a:ea typeface="Google Sans"/>
                <a:cs typeface="Google Sans"/>
                <a:sym typeface="Google Sans"/>
              </a:rPr>
              <a:t>‹#›</a:t>
            </a:fld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273650" y="613250"/>
            <a:ext cx="20652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References</a:t>
            </a:r>
            <a:endParaRPr b="1"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637950" y="1594875"/>
            <a:ext cx="437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7" name="Google Shape;147;p19"/>
          <p:cNvSpPr txBox="1"/>
          <p:nvPr/>
        </p:nvSpPr>
        <p:spPr>
          <a:xfrm>
            <a:off x="471625" y="1181225"/>
            <a:ext cx="6075000" cy="24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React技术揭秘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4"/>
              </a:rPr>
              <a:t>React 源码解读之首次渲染流程（含例子）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